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479"/>
    <a:srgbClr val="2BB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>
        <p:scale>
          <a:sx n="75" d="100"/>
          <a:sy n="75" d="100"/>
        </p:scale>
        <p:origin x="1973" y="1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B-4787-93B9-2691696C8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>
                <a:alpha val="83000"/>
              </a:schemeClr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8B-4787-93B9-2691696C8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>
          <c:ext xmlns:c15="http://schemas.microsoft.com/office/drawing/2012/chart" uri="{02D57815-91ED-43cb-92C2-25804820EDAC}">
            <c15:filteredArea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2050 phone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25400">
                    <a:noFill/>
                  </a:ln>
                  <a:effectLst/>
                </c:spPr>
                <c:cat>
                  <c:numRef>
                    <c:extLst>
                      <c:ext uri="{02D57815-91ED-43cb-92C2-25804820EDAC}">
                        <c15:formulaRef>
                          <c15:sqref>Sheet1!$A$2:$A$37</c15:sqref>
                        </c15:formulaRef>
                      </c:ext>
                    </c:extLst>
                    <c:numCache>
                      <c:formatCode>m/d/yyyy</c:formatCode>
                      <c:ptCount val="36"/>
                      <c:pt idx="0">
                        <c:v>54058</c:v>
                      </c:pt>
                      <c:pt idx="1">
                        <c:v>54089</c:v>
                      </c:pt>
                      <c:pt idx="2">
                        <c:v>54118</c:v>
                      </c:pt>
                      <c:pt idx="3">
                        <c:v>54149</c:v>
                      </c:pt>
                      <c:pt idx="4">
                        <c:v>54179</c:v>
                      </c:pt>
                      <c:pt idx="5">
                        <c:v>54210</c:v>
                      </c:pt>
                      <c:pt idx="6">
                        <c:v>54240</c:v>
                      </c:pt>
                      <c:pt idx="7">
                        <c:v>54271</c:v>
                      </c:pt>
                      <c:pt idx="8">
                        <c:v>54302</c:v>
                      </c:pt>
                      <c:pt idx="9">
                        <c:v>54332</c:v>
                      </c:pt>
                      <c:pt idx="10">
                        <c:v>54363</c:v>
                      </c:pt>
                      <c:pt idx="11">
                        <c:v>54393</c:v>
                      </c:pt>
                      <c:pt idx="12">
                        <c:v>54424</c:v>
                      </c:pt>
                      <c:pt idx="13">
                        <c:v>54455</c:v>
                      </c:pt>
                      <c:pt idx="14">
                        <c:v>54483</c:v>
                      </c:pt>
                      <c:pt idx="15">
                        <c:v>54514</c:v>
                      </c:pt>
                      <c:pt idx="16">
                        <c:v>54544</c:v>
                      </c:pt>
                      <c:pt idx="17">
                        <c:v>54575</c:v>
                      </c:pt>
                      <c:pt idx="18">
                        <c:v>54605</c:v>
                      </c:pt>
                      <c:pt idx="19">
                        <c:v>54636</c:v>
                      </c:pt>
                      <c:pt idx="20">
                        <c:v>54667</c:v>
                      </c:pt>
                      <c:pt idx="21">
                        <c:v>54697</c:v>
                      </c:pt>
                      <c:pt idx="22">
                        <c:v>54728</c:v>
                      </c:pt>
                      <c:pt idx="23">
                        <c:v>54758</c:v>
                      </c:pt>
                      <c:pt idx="24">
                        <c:v>54789</c:v>
                      </c:pt>
                      <c:pt idx="25">
                        <c:v>54820</c:v>
                      </c:pt>
                      <c:pt idx="26">
                        <c:v>54848</c:v>
                      </c:pt>
                      <c:pt idx="27">
                        <c:v>54879</c:v>
                      </c:pt>
                      <c:pt idx="28">
                        <c:v>54909</c:v>
                      </c:pt>
                      <c:pt idx="29">
                        <c:v>54940</c:v>
                      </c:pt>
                      <c:pt idx="30">
                        <c:v>54970</c:v>
                      </c:pt>
                      <c:pt idx="31">
                        <c:v>55001</c:v>
                      </c:pt>
                      <c:pt idx="32">
                        <c:v>55032</c:v>
                      </c:pt>
                      <c:pt idx="33">
                        <c:v>55062</c:v>
                      </c:pt>
                      <c:pt idx="34">
                        <c:v>55093</c:v>
                      </c:pt>
                      <c:pt idx="35">
                        <c:v>55123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Sheet1!$D$2:$D$37</c15:sqref>
                        </c15:formulaRef>
                      </c:ext>
                    </c:extLst>
                    <c:numCache>
                      <c:formatCode>General</c:formatCode>
                      <c:ptCount val="3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5429</c:v>
                      </c:pt>
                      <c:pt idx="25">
                        <c:v>6208</c:v>
                      </c:pt>
                      <c:pt idx="26">
                        <c:v>5721</c:v>
                      </c:pt>
                      <c:pt idx="27">
                        <c:v>5736</c:v>
                      </c:pt>
                      <c:pt idx="28">
                        <c:v>4962</c:v>
                      </c:pt>
                      <c:pt idx="29">
                        <c:v>4074</c:v>
                      </c:pt>
                      <c:pt idx="30">
                        <c:v>4236</c:v>
                      </c:pt>
                      <c:pt idx="31">
                        <c:v>4161</c:v>
                      </c:pt>
                      <c:pt idx="32">
                        <c:v>3982</c:v>
                      </c:pt>
                      <c:pt idx="33">
                        <c:v>3921</c:v>
                      </c:pt>
                      <c:pt idx="34">
                        <c:v>4101</c:v>
                      </c:pt>
                      <c:pt idx="35">
                        <c:v>3721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08B-4787-93B9-2691696C8768}"/>
                  </c:ext>
                </c:extLst>
              </c15:ser>
            </c15:filteredAreaSeries>
          </c:ext>
        </c:extLst>
      </c:areaChart>
      <c:dateAx>
        <c:axId val="816602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0.575</cdr:x>
      <cdr:y>0.34719</cdr:y>
    </cdr:from>
    <cdr:to>
      <cdr:x>0.78</cdr:x>
      <cdr:y>0.42781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BC266369-DCB1-0B99-94E4-BE0DEFE78156}"/>
            </a:ext>
          </a:extLst>
        </cdr:cNvPr>
        <cdr:cNvSpPr/>
      </cdr:nvSpPr>
      <cdr:spPr>
        <a:xfrm xmlns:a="http://schemas.openxmlformats.org/drawingml/2006/main">
          <a:off x="4673600" y="18812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2BB6E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0.17125</cdr:x>
      <cdr:y>0.26281</cdr:y>
    </cdr:from>
    <cdr:to>
      <cdr:x>0.37625</cdr:x>
      <cdr:y>0.34344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67F51252-3ADD-2717-808B-8A23473F231F}"/>
            </a:ext>
          </a:extLst>
        </cdr:cNvPr>
        <cdr:cNvSpPr/>
      </cdr:nvSpPr>
      <cdr:spPr>
        <a:xfrm xmlns:a="http://schemas.openxmlformats.org/drawingml/2006/main">
          <a:off x="1391920" y="14240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1B4479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 phone</a:t>
          </a:r>
          <a:endParaRPr lang="en-US" sz="20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108CA2-DA4E-A269-0296-1908F2499EDC}"/>
              </a:ext>
            </a:extLst>
          </p:cNvPr>
          <p:cNvGrpSpPr/>
          <p:nvPr userDrawn="1"/>
        </p:nvGrpSpPr>
        <p:grpSpPr>
          <a:xfrm>
            <a:off x="2250884" y="256135"/>
            <a:ext cx="4072206" cy="998226"/>
            <a:chOff x="2250884" y="256135"/>
            <a:chExt cx="4072206" cy="998226"/>
          </a:xfrm>
        </p:grpSpPr>
        <p:pic>
          <p:nvPicPr>
            <p:cNvPr id="6" name="Picture 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BC6BE26-3AC3-9FC7-450E-D80F4C3414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8" name="Graphic 7" descr="Table with solid fill">
              <a:extLst>
                <a:ext uri="{FF2B5EF4-FFF2-40B4-BE49-F238E27FC236}">
                  <a16:creationId xmlns:a16="http://schemas.microsoft.com/office/drawing/2014/main" id="{2025255E-C62A-3E06-F088-C50A93D585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559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5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71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ractic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7647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06B8DC-F4E4-B570-66CB-62B760645456}"/>
              </a:ext>
            </a:extLst>
          </p:cNvPr>
          <p:cNvGrpSpPr/>
          <p:nvPr userDrawn="1"/>
        </p:nvGrpSpPr>
        <p:grpSpPr>
          <a:xfrm>
            <a:off x="2250884" y="256135"/>
            <a:ext cx="4072206" cy="998226"/>
            <a:chOff x="2250884" y="256135"/>
            <a:chExt cx="4072206" cy="998226"/>
          </a:xfrm>
        </p:grpSpPr>
        <p:pic>
          <p:nvPicPr>
            <p:cNvPr id="9" name="Picture 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0F5D69D-AC57-EC51-5570-349598B187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7" name="Graphic 6" descr="Table with solid fill">
              <a:extLst>
                <a:ext uri="{FF2B5EF4-FFF2-40B4-BE49-F238E27FC236}">
                  <a16:creationId xmlns:a16="http://schemas.microsoft.com/office/drawing/2014/main" id="{56B1884C-FB62-EC2C-1E11-FEAFB79B6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3218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34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996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3763"/>
          </a:xfrm>
        </p:spPr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431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A9A62D-AC6C-9BDE-9593-43F019E169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6" name="Graphic 5" descr="Bar chart with solid fill">
            <a:extLst>
              <a:ext uri="{FF2B5EF4-FFF2-40B4-BE49-F238E27FC236}">
                <a16:creationId xmlns:a16="http://schemas.microsoft.com/office/drawing/2014/main" id="{8DA0B64D-DAB1-FBA2-5F13-DEECE13F5A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7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pic>
        <p:nvPicPr>
          <p:cNvPr id="2" name="Graphic 1" descr="Calligraphy Pen with solid fill">
            <a:extLst>
              <a:ext uri="{FF2B5EF4-FFF2-40B4-BE49-F238E27FC236}">
                <a16:creationId xmlns:a16="http://schemas.microsoft.com/office/drawing/2014/main" id="{7A9BDA8C-9939-B8DF-C596-C10E51DCD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28FA07C1-3BB6-1D55-5FCD-10A078B8AC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6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pic>
        <p:nvPicPr>
          <p:cNvPr id="6" name="Graphic 5" descr="Calligraphy Pen with solid fill">
            <a:extLst>
              <a:ext uri="{FF2B5EF4-FFF2-40B4-BE49-F238E27FC236}">
                <a16:creationId xmlns:a16="http://schemas.microsoft.com/office/drawing/2014/main" id="{906EC5F5-D1FB-B13F-4176-1B9CF60A5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4FA3CEF-BA06-71A3-5D85-6AD89EBF2C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03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07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4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4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1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56CE6-37E2-4F00-B77B-A60B7945C08E}" type="datetimeFigureOut">
              <a:rPr lang="en-US" smtClean="0"/>
              <a:t>10/18/22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60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E9D552E-1026-C92F-08DA-4F4465FAED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758534"/>
              </p:ext>
            </p:extLst>
          </p:nvPr>
        </p:nvGraphicFramePr>
        <p:xfrm>
          <a:off x="7071360" y="0"/>
          <a:ext cx="5120640" cy="6854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val="151742345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5729869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0787100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349290304"/>
                    </a:ext>
                  </a:extLst>
                </a:gridCol>
              </a:tblGrid>
              <a:tr h="290194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Date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2048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2049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2050 phone</a:t>
                      </a:r>
                      <a:endParaRPr lang="en-US" sz="105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298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44101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5643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06500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193245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5941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9297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5871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3255982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5808785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809363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753278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42503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26384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993638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12/01/2048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65810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3429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46603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4208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803840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5300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2039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8572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6611954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7725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853410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6254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72964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5236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91973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9517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33918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10/01/2049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18144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408372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12/01/2049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64438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2321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5429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26010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1845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6208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74545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1805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227761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2058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800489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4962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402235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1538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4074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577372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07/01/2050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1788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225388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1614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219884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1411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34941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1460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813358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1315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977047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12/01/2050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9774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771E786-25B0-FF0F-BFA2-790C19F198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605442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BAC69244-0A88-523D-7A1E-C9A403BE43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78800F-EC8C-A174-6160-B8A5AAF653D0}"/>
              </a:ext>
            </a:extLst>
          </p:cNvPr>
          <p:cNvSpPr txBox="1"/>
          <p:nvPr/>
        </p:nvSpPr>
        <p:spPr>
          <a:xfrm>
            <a:off x="-1829" y="-1741667"/>
            <a:ext cx="2294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an Area Chart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51D808-ECBA-6FDD-FA20-3C760099F619}"/>
              </a:ext>
            </a:extLst>
          </p:cNvPr>
          <p:cNvSpPr txBox="1"/>
          <p:nvPr/>
        </p:nvSpPr>
        <p:spPr>
          <a:xfrm>
            <a:off x="-1830" y="-1410947"/>
            <a:ext cx="8761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Go to Chart Design -&gt; Select Data -&gt; Deselect 2050 (you can do the same in Filter Options)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44C375-CC82-8250-6E4F-A1442DD2C366}"/>
              </a:ext>
            </a:extLst>
          </p:cNvPr>
          <p:cNvSpPr txBox="1"/>
          <p:nvPr/>
        </p:nvSpPr>
        <p:spPr>
          <a:xfrm>
            <a:off x="-1831" y="-1080227"/>
            <a:ext cx="5330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the 2049 phone data series a little transparent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E14FF-FA78-54AF-7DB6-EB72B62ECCB2}"/>
              </a:ext>
            </a:extLst>
          </p:cNvPr>
          <p:cNvSpPr txBox="1"/>
          <p:nvPr/>
        </p:nvSpPr>
        <p:spPr>
          <a:xfrm>
            <a:off x="0" y="-375473"/>
            <a:ext cx="2247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 Add years manually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1BE6BF-209B-9ABC-BC7D-971612872F70}"/>
              </a:ext>
            </a:extLst>
          </p:cNvPr>
          <p:cNvSpPr txBox="1"/>
          <p:nvPr/>
        </p:nvSpPr>
        <p:spPr>
          <a:xfrm>
            <a:off x="-1831" y="-731948"/>
            <a:ext cx="6102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Display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vertical gridlines every year ; delete years completely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 (Calibri)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 (Calibri)" id="{A9E9DCCB-4119-413F-996E-48AC56912348}" vid="{3FA98DF7-B10B-4F1E-B230-31B930F0C4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 (Calibri)</Template>
  <TotalTime>49</TotalTime>
  <Words>213</Words>
  <Application>Microsoft Office PowerPoint</Application>
  <PresentationFormat>Widescreen</PresentationFormat>
  <Paragraphs>158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Good Looking 1 (Calibri)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5</cp:revision>
  <dcterms:created xsi:type="dcterms:W3CDTF">2022-10-12T06:48:21Z</dcterms:created>
  <dcterms:modified xsi:type="dcterms:W3CDTF">2022-10-18T07:45:56Z</dcterms:modified>
</cp:coreProperties>
</file>